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 Extra Bold" charset="1" panose="020B0906030804020204"/>
      <p:regular r:id="rId21"/>
    </p:embeddedFont>
    <p:embeddedFont>
      <p:font typeface="Open Sans Italics" charset="1" panose="020B0606030504020204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Open Sans Bold" charset="1" panose="020B0806030504020204"/>
      <p:regular r:id="rId28"/>
    </p:embeddedFont>
    <p:embeddedFont>
      <p:font typeface="Montserrat Classic" charset="1" panose="00000500000000000000"/>
      <p:regular r:id="rId29"/>
    </p:embeddedFont>
    <p:embeddedFont>
      <p:font typeface="Montserrat Classic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95537" y="-1599526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6336" y="-375236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815087" y="8212471"/>
            <a:ext cx="10148215" cy="2004273"/>
          </a:xfrm>
          <a:custGeom>
            <a:avLst/>
            <a:gdLst/>
            <a:ahLst/>
            <a:cxnLst/>
            <a:rect r="r" b="b" t="t" l="l"/>
            <a:pathLst>
              <a:path h="2004273" w="10148215">
                <a:moveTo>
                  <a:pt x="0" y="0"/>
                </a:moveTo>
                <a:lnTo>
                  <a:pt x="10148215" y="0"/>
                </a:lnTo>
                <a:lnTo>
                  <a:pt x="10148215" y="2004272"/>
                </a:lnTo>
                <a:lnTo>
                  <a:pt x="0" y="200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401562" y="3317571"/>
            <a:ext cx="10561740" cy="6058086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6710" t="0" r="-22997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2809233" y="911714"/>
            <a:ext cx="3286303" cy="811263"/>
          </a:xfrm>
          <a:custGeom>
            <a:avLst/>
            <a:gdLst/>
            <a:ahLst/>
            <a:cxnLst/>
            <a:rect r="r" b="b" t="t" l="l"/>
            <a:pathLst>
              <a:path h="811263" w="3286303">
                <a:moveTo>
                  <a:pt x="0" y="0"/>
                </a:moveTo>
                <a:lnTo>
                  <a:pt x="3286304" y="0"/>
                </a:lnTo>
                <a:lnTo>
                  <a:pt x="3286304" y="811263"/>
                </a:lnTo>
                <a:lnTo>
                  <a:pt x="0" y="811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427680" y="5489129"/>
            <a:ext cx="857486" cy="857486"/>
          </a:xfrm>
          <a:prstGeom prst="rect">
            <a:avLst/>
          </a:prstGeom>
        </p:spPr>
      </p:pic>
      <p:sp>
        <p:nvSpPr>
          <p:cNvPr name="Freeform 23" id="23"/>
          <p:cNvSpPr/>
          <p:nvPr/>
        </p:nvSpPr>
        <p:spPr>
          <a:xfrm flipH="false" flipV="false" rot="0">
            <a:off x="-61429" y="2472067"/>
            <a:ext cx="3236242" cy="3236242"/>
          </a:xfrm>
          <a:custGeom>
            <a:avLst/>
            <a:gdLst/>
            <a:ahLst/>
            <a:cxnLst/>
            <a:rect r="r" b="b" t="t" l="l"/>
            <a:pathLst>
              <a:path h="3236242" w="3236242">
                <a:moveTo>
                  <a:pt x="0" y="0"/>
                </a:moveTo>
                <a:lnTo>
                  <a:pt x="3236241" y="0"/>
                </a:lnTo>
                <a:lnTo>
                  <a:pt x="3236241" y="3236242"/>
                </a:lnTo>
                <a:lnTo>
                  <a:pt x="0" y="323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982461" y="5880373"/>
            <a:ext cx="199074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4739635" y="5946029"/>
            <a:ext cx="199074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5898955" y="4633646"/>
            <a:ext cx="2244210" cy="4440554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38" t="-117" r="0" b="-1258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613872" y="1945505"/>
            <a:ext cx="5039942" cy="354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99"/>
              </a:lnSpc>
              <a:spcBef>
                <a:spcPct val="0"/>
              </a:spcBef>
            </a:pPr>
            <a:r>
              <a:rPr lang="en-US" sz="1021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Tinajas Rustic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45873" y="6364829"/>
            <a:ext cx="434482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i="true">
                <a:solidFill>
                  <a:srgbClr val="051D4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Proyecto de Capstone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25402" y="4721208"/>
            <a:ext cx="2723832" cy="2939017"/>
            <a:chOff x="0" y="0"/>
            <a:chExt cx="2774948" cy="2994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D5D4E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50090" y="1648991"/>
            <a:ext cx="2723832" cy="6011233"/>
            <a:chOff x="0" y="0"/>
            <a:chExt cx="2774948" cy="61240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4948" cy="6124043"/>
            </a:xfrm>
            <a:custGeom>
              <a:avLst/>
              <a:gdLst/>
              <a:ahLst/>
              <a:cxnLst/>
              <a:rect r="r" b="b" t="t" l="l"/>
              <a:pathLst>
                <a:path h="6124043" w="2774948">
                  <a:moveTo>
                    <a:pt x="2650488" y="6124043"/>
                  </a:moveTo>
                  <a:lnTo>
                    <a:pt x="124460" y="6124043"/>
                  </a:lnTo>
                  <a:cubicBezTo>
                    <a:pt x="55880" y="6124043"/>
                    <a:pt x="0" y="6068163"/>
                    <a:pt x="0" y="5999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999583"/>
                  </a:lnTo>
                  <a:cubicBezTo>
                    <a:pt x="2774948" y="6068163"/>
                    <a:pt x="2719068" y="6124043"/>
                    <a:pt x="2650488" y="6124043"/>
                  </a:cubicBezTo>
                  <a:close/>
                </a:path>
              </a:pathLst>
            </a:custGeom>
            <a:solidFill>
              <a:srgbClr val="D4EB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625402" y="1648991"/>
            <a:ext cx="2723832" cy="2939017"/>
            <a:chOff x="0" y="0"/>
            <a:chExt cx="2774948" cy="29941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E8EFD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00714" y="1648991"/>
            <a:ext cx="2723832" cy="6011233"/>
            <a:chOff x="0" y="0"/>
            <a:chExt cx="2774948" cy="61240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4948" cy="6124043"/>
            </a:xfrm>
            <a:custGeom>
              <a:avLst/>
              <a:gdLst/>
              <a:ahLst/>
              <a:cxnLst/>
              <a:rect r="r" b="b" t="t" l="l"/>
              <a:pathLst>
                <a:path h="6124043" w="2774948">
                  <a:moveTo>
                    <a:pt x="2650488" y="6124043"/>
                  </a:moveTo>
                  <a:lnTo>
                    <a:pt x="124460" y="6124043"/>
                  </a:lnTo>
                  <a:cubicBezTo>
                    <a:pt x="55880" y="6124043"/>
                    <a:pt x="0" y="6068163"/>
                    <a:pt x="0" y="5999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5999583"/>
                  </a:lnTo>
                  <a:cubicBezTo>
                    <a:pt x="2774948" y="6068163"/>
                    <a:pt x="2719068" y="6124043"/>
                    <a:pt x="2650488" y="6124043"/>
                  </a:cubicBezTo>
                  <a:close/>
                </a:path>
              </a:pathLst>
            </a:custGeom>
            <a:solidFill>
              <a:srgbClr val="EFDD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376026" y="1648991"/>
            <a:ext cx="2723832" cy="2899942"/>
            <a:chOff x="0" y="0"/>
            <a:chExt cx="2774948" cy="29543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74948" cy="2954364"/>
            </a:xfrm>
            <a:custGeom>
              <a:avLst/>
              <a:gdLst/>
              <a:ahLst/>
              <a:cxnLst/>
              <a:rect r="r" b="b" t="t" l="l"/>
              <a:pathLst>
                <a:path h="2954364" w="2774948">
                  <a:moveTo>
                    <a:pt x="2650488" y="2954364"/>
                  </a:moveTo>
                  <a:lnTo>
                    <a:pt x="124460" y="2954364"/>
                  </a:lnTo>
                  <a:cubicBezTo>
                    <a:pt x="55880" y="2954364"/>
                    <a:pt x="0" y="2898484"/>
                    <a:pt x="0" y="28299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29904"/>
                  </a:lnTo>
                  <a:cubicBezTo>
                    <a:pt x="2774948" y="2898484"/>
                    <a:pt x="2719068" y="2954364"/>
                    <a:pt x="2650488" y="2954364"/>
                  </a:cubicBezTo>
                  <a:close/>
                </a:path>
              </a:pathLst>
            </a:custGeom>
            <a:solidFill>
              <a:srgbClr val="EFD4E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76026" y="4721208"/>
            <a:ext cx="2723832" cy="2939017"/>
            <a:chOff x="0" y="0"/>
            <a:chExt cx="2774948" cy="29941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74948" cy="2994172"/>
            </a:xfrm>
            <a:custGeom>
              <a:avLst/>
              <a:gdLst/>
              <a:ahLst/>
              <a:cxnLst/>
              <a:rect r="r" b="b" t="t" l="l"/>
              <a:pathLst>
                <a:path h="2994172" w="2774948">
                  <a:moveTo>
                    <a:pt x="2650488" y="2994172"/>
                  </a:moveTo>
                  <a:lnTo>
                    <a:pt x="124460" y="2994172"/>
                  </a:lnTo>
                  <a:cubicBezTo>
                    <a:pt x="55880" y="2994172"/>
                    <a:pt x="0" y="2938292"/>
                    <a:pt x="0" y="2869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0488" y="0"/>
                  </a:lnTo>
                  <a:cubicBezTo>
                    <a:pt x="2719068" y="0"/>
                    <a:pt x="2774948" y="55880"/>
                    <a:pt x="2774948" y="124460"/>
                  </a:cubicBezTo>
                  <a:lnTo>
                    <a:pt x="2774948" y="2869712"/>
                  </a:lnTo>
                  <a:cubicBezTo>
                    <a:pt x="2774948" y="2938292"/>
                    <a:pt x="2719068" y="2994172"/>
                    <a:pt x="2650488" y="2994172"/>
                  </a:cubicBezTo>
                  <a:close/>
                </a:path>
              </a:pathLst>
            </a:custGeom>
            <a:solidFill>
              <a:srgbClr val="EFD4D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251338" y="1648991"/>
            <a:ext cx="3323659" cy="6011233"/>
            <a:chOff x="0" y="0"/>
            <a:chExt cx="3386033" cy="61240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86033" cy="6124043"/>
            </a:xfrm>
            <a:custGeom>
              <a:avLst/>
              <a:gdLst/>
              <a:ahLst/>
              <a:cxnLst/>
              <a:rect r="r" b="b" t="t" l="l"/>
              <a:pathLst>
                <a:path h="6124043" w="3386033">
                  <a:moveTo>
                    <a:pt x="3261573" y="6124043"/>
                  </a:moveTo>
                  <a:lnTo>
                    <a:pt x="124460" y="6124043"/>
                  </a:lnTo>
                  <a:cubicBezTo>
                    <a:pt x="55880" y="6124043"/>
                    <a:pt x="0" y="6068163"/>
                    <a:pt x="0" y="59995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1573" y="0"/>
                  </a:lnTo>
                  <a:cubicBezTo>
                    <a:pt x="3330153" y="0"/>
                    <a:pt x="3386033" y="55880"/>
                    <a:pt x="3386033" y="124460"/>
                  </a:cubicBezTo>
                  <a:lnTo>
                    <a:pt x="3386033" y="5999583"/>
                  </a:lnTo>
                  <a:cubicBezTo>
                    <a:pt x="3386033" y="6068163"/>
                    <a:pt x="3330153" y="6124043"/>
                    <a:pt x="3261573" y="6124043"/>
                  </a:cubicBezTo>
                  <a:close/>
                </a:path>
              </a:pathLst>
            </a:custGeom>
            <a:solidFill>
              <a:srgbClr val="EFECD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50090" y="7835151"/>
            <a:ext cx="6997579" cy="1671083"/>
            <a:chOff x="0" y="0"/>
            <a:chExt cx="7128899" cy="1702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28899" cy="1702443"/>
            </a:xfrm>
            <a:custGeom>
              <a:avLst/>
              <a:gdLst/>
              <a:ahLst/>
              <a:cxnLst/>
              <a:rect r="r" b="b" t="t" l="l"/>
              <a:pathLst>
                <a:path h="1702443" w="7128899">
                  <a:moveTo>
                    <a:pt x="7004439" y="1702443"/>
                  </a:moveTo>
                  <a:lnTo>
                    <a:pt x="124460" y="1702443"/>
                  </a:lnTo>
                  <a:cubicBezTo>
                    <a:pt x="55880" y="1702443"/>
                    <a:pt x="0" y="1646563"/>
                    <a:pt x="0" y="15779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04439" y="0"/>
                  </a:lnTo>
                  <a:cubicBezTo>
                    <a:pt x="7073019" y="0"/>
                    <a:pt x="7128899" y="55880"/>
                    <a:pt x="7128899" y="124460"/>
                  </a:cubicBezTo>
                  <a:lnTo>
                    <a:pt x="7128899" y="1577983"/>
                  </a:lnTo>
                  <a:cubicBezTo>
                    <a:pt x="7128899" y="1646563"/>
                    <a:pt x="7073019" y="1702443"/>
                    <a:pt x="7004439" y="1702443"/>
                  </a:cubicBezTo>
                  <a:close/>
                </a:path>
              </a:pathLst>
            </a:custGeom>
            <a:solidFill>
              <a:srgbClr val="D4EFE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55861" y="7835151"/>
            <a:ext cx="7619136" cy="1671083"/>
            <a:chOff x="0" y="0"/>
            <a:chExt cx="7762121" cy="17024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62121" cy="1702443"/>
            </a:xfrm>
            <a:custGeom>
              <a:avLst/>
              <a:gdLst/>
              <a:ahLst/>
              <a:cxnLst/>
              <a:rect r="r" b="b" t="t" l="l"/>
              <a:pathLst>
                <a:path h="1702443" w="7762121">
                  <a:moveTo>
                    <a:pt x="7637661" y="1702443"/>
                  </a:moveTo>
                  <a:lnTo>
                    <a:pt x="124460" y="1702443"/>
                  </a:lnTo>
                  <a:cubicBezTo>
                    <a:pt x="55880" y="1702443"/>
                    <a:pt x="0" y="1646563"/>
                    <a:pt x="0" y="15779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37661" y="0"/>
                  </a:lnTo>
                  <a:cubicBezTo>
                    <a:pt x="7706240" y="0"/>
                    <a:pt x="7762121" y="55880"/>
                    <a:pt x="7762121" y="124460"/>
                  </a:cubicBezTo>
                  <a:lnTo>
                    <a:pt x="7762121" y="1577983"/>
                  </a:lnTo>
                  <a:cubicBezTo>
                    <a:pt x="7762121" y="1646563"/>
                    <a:pt x="7706240" y="1702443"/>
                    <a:pt x="7637661" y="1702443"/>
                  </a:cubicBezTo>
                  <a:close/>
                </a:path>
              </a:pathLst>
            </a:custGeom>
            <a:solidFill>
              <a:srgbClr val="D4E1E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988384" y="1781667"/>
            <a:ext cx="2093687" cy="30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9"/>
              </a:lnSpc>
            </a:pPr>
            <a:r>
              <a:rPr lang="en-US" sz="1853" b="tru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Socios claves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88384" y="2176989"/>
            <a:ext cx="2247245" cy="101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Los socios claves son los propietarios de Tinajas Rustic y Empresa Trifecta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39007" y="1781667"/>
            <a:ext cx="2247245" cy="59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Propuesta de valor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63695" y="4803765"/>
            <a:ext cx="2247245" cy="30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Recursos claves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39007" y="2455766"/>
            <a:ext cx="2247245" cy="297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Proveer una plataforma web automatizada que agilice la gestión de reservas y pagos, además de un panel administrativo versión moble, mejorando la eficiente operativa y la experiencia del cliente en Tinajas Rustic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63695" y="5184295"/>
            <a:ext cx="2247245" cy="148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Equipo de Desarrollo y QA de Trifecta. </a:t>
            </a:r>
          </a:p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Servidores y tecnologías de almacenamiento de datos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9631" y="1781667"/>
            <a:ext cx="2247245" cy="59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Segmentos de clientes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89631" y="2455766"/>
            <a:ext cx="2585009" cy="45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714" b="true">
                <a:solidFill>
                  <a:srgbClr val="3D3D3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Clientes </a:t>
            </a: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Personas que buscan relajación y recreación en un espacio rural. Buscan una experiencia de reserva fácil, rápida y confiable.</a:t>
            </a:r>
          </a:p>
          <a:p>
            <a:pPr algn="l">
              <a:lnSpc>
                <a:spcPts val="2092"/>
              </a:lnSpc>
            </a:pPr>
          </a:p>
          <a:p>
            <a:pPr algn="l">
              <a:lnSpc>
                <a:spcPts val="2092"/>
              </a:lnSpc>
            </a:pPr>
          </a:p>
          <a:p>
            <a:pPr algn="l">
              <a:lnSpc>
                <a:spcPts val="2092"/>
              </a:lnSpc>
            </a:pPr>
            <a:r>
              <a:rPr lang="en-US" sz="1714" b="true">
                <a:solidFill>
                  <a:srgbClr val="3D3D3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Personal de Tinajas Rustic </a:t>
            </a:r>
          </a:p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Empleados que necesitan gestionar reservas, pagos y obtener informes de manera eficiente para tomar decisiones operativas.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63695" y="1781667"/>
            <a:ext cx="2247245" cy="60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Actividades claves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63695" y="2455766"/>
            <a:ext cx="2247245" cy="148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Mejorar significativamente la gestión administrativa mediante la agilización de sus procesos.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14319" y="1781667"/>
            <a:ext cx="2247245" cy="59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Relaciones con el cliente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14319" y="4838031"/>
            <a:ext cx="2247245" cy="30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Canales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14319" y="2405435"/>
            <a:ext cx="2247245" cy="173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Establecer una relacion amigable y personalizada recompensando su lealtad para generar iniciativas de fidelizacion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95172" y="5184295"/>
            <a:ext cx="2485538" cy="228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714" b="true">
                <a:solidFill>
                  <a:srgbClr val="3D3D3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Plataforma Web </a:t>
            </a: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Canal para reservas y pagos además de revisión de disponibilidad.</a:t>
            </a:r>
          </a:p>
          <a:p>
            <a:pPr algn="l">
              <a:lnSpc>
                <a:spcPts val="2092"/>
              </a:lnSpc>
            </a:pPr>
          </a:p>
          <a:p>
            <a:pPr algn="l">
              <a:lnSpc>
                <a:spcPts val="2092"/>
              </a:lnSpc>
            </a:pPr>
            <a:r>
              <a:rPr lang="en-US" sz="1714" b="true">
                <a:solidFill>
                  <a:srgbClr val="3D3D3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Redes Sociales</a:t>
            </a: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Para mantener clientes  informados</a:t>
            </a:r>
          </a:p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988384" y="7923768"/>
            <a:ext cx="6489418" cy="30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Estructura de costes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88384" y="8255910"/>
            <a:ext cx="6489418" cy="5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92"/>
              </a:lnSpc>
              <a:spcBef>
                <a:spcPct val="0"/>
              </a:spcBef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Costos asociados al equipo de desarrollo y a gastos en servidores, almacenamiento y tecnología de soporte.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20806" y="7923768"/>
            <a:ext cx="6489418" cy="30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09"/>
              </a:lnSpc>
              <a:spcBef>
                <a:spcPct val="0"/>
              </a:spcBef>
            </a:pPr>
            <a:r>
              <a:rPr lang="en-US" b="true" sz="1853" u="none">
                <a:solidFill>
                  <a:srgbClr val="3D3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Fuente de ingresos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48224" y="144041"/>
            <a:ext cx="1299889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1"/>
              </a:lnSpc>
              <a:spcBef>
                <a:spcPct val="0"/>
              </a:spcBef>
            </a:pPr>
            <a:r>
              <a:rPr lang="en-US" b="true" sz="604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</a:t>
            </a:r>
            <a:r>
              <a:rPr lang="en-US" b="true" sz="6042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odelo  De Negocio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20806" y="8404086"/>
            <a:ext cx="6461496" cy="7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258" indent="-185129" lvl="1">
              <a:lnSpc>
                <a:spcPts val="2092"/>
              </a:lnSpc>
              <a:buFont typeface="Arial"/>
              <a:buChar char="•"/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Inversión inicial para la compra de infraestructura </a:t>
            </a:r>
          </a:p>
          <a:p>
            <a:pPr algn="l" marL="370258" indent="-185129" lvl="1">
              <a:lnSpc>
                <a:spcPts val="2092"/>
              </a:lnSpc>
              <a:buFont typeface="Arial"/>
              <a:buChar char="•"/>
            </a:pPr>
            <a:r>
              <a:rPr lang="en-US" sz="1714">
                <a:solidFill>
                  <a:srgbClr val="3D3D3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Tarifas mensuales por soporte y mantención del servicio.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7788" y="3985928"/>
            <a:ext cx="8750429" cy="355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7"/>
              </a:lnSpc>
            </a:pPr>
            <a:r>
              <a:rPr lang="en-US" sz="6762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ARQUITECTURA</a:t>
            </a:r>
          </a:p>
          <a:p>
            <a:pPr algn="ctr">
              <a:lnSpc>
                <a:spcPts val="9467"/>
              </a:lnSpc>
            </a:pPr>
            <a:r>
              <a:rPr lang="en-US" sz="6762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DEL SOFTWARE</a:t>
            </a:r>
          </a:p>
          <a:p>
            <a:pPr algn="ctr" marL="0" indent="0" lvl="0">
              <a:lnSpc>
                <a:spcPts val="9467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37718" y="3718675"/>
            <a:ext cx="3003921" cy="3129084"/>
          </a:xfrm>
          <a:custGeom>
            <a:avLst/>
            <a:gdLst/>
            <a:ahLst/>
            <a:cxnLst/>
            <a:rect r="r" b="b" t="t" l="l"/>
            <a:pathLst>
              <a:path h="3129084" w="3003921">
                <a:moveTo>
                  <a:pt x="0" y="0"/>
                </a:moveTo>
                <a:lnTo>
                  <a:pt x="3003921" y="0"/>
                </a:lnTo>
                <a:lnTo>
                  <a:pt x="3003921" y="3129083"/>
                </a:lnTo>
                <a:lnTo>
                  <a:pt x="0" y="3129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04000" y="78568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35715" y="5803218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90804" y="8891618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9072" y="7497220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58621" y="3672806"/>
            <a:ext cx="2494613" cy="1927655"/>
          </a:xfrm>
          <a:custGeom>
            <a:avLst/>
            <a:gdLst/>
            <a:ahLst/>
            <a:cxnLst/>
            <a:rect r="r" b="b" t="t" l="l"/>
            <a:pathLst>
              <a:path h="1927655" w="2494613">
                <a:moveTo>
                  <a:pt x="0" y="0"/>
                </a:moveTo>
                <a:lnTo>
                  <a:pt x="2494613" y="0"/>
                </a:lnTo>
                <a:lnTo>
                  <a:pt x="2494613" y="1927655"/>
                </a:lnTo>
                <a:lnTo>
                  <a:pt x="0" y="192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54601" y="3802400"/>
            <a:ext cx="1085315" cy="1085315"/>
          </a:xfrm>
          <a:custGeom>
            <a:avLst/>
            <a:gdLst/>
            <a:ahLst/>
            <a:cxnLst/>
            <a:rect r="r" b="b" t="t" l="l"/>
            <a:pathLst>
              <a:path h="1085315" w="1085315">
                <a:moveTo>
                  <a:pt x="0" y="0"/>
                </a:moveTo>
                <a:lnTo>
                  <a:pt x="1085315" y="0"/>
                </a:lnTo>
                <a:lnTo>
                  <a:pt x="1085315" y="1085315"/>
                </a:lnTo>
                <a:lnTo>
                  <a:pt x="0" y="1085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48911" y="8503360"/>
            <a:ext cx="1076361" cy="1184634"/>
          </a:xfrm>
          <a:custGeom>
            <a:avLst/>
            <a:gdLst/>
            <a:ahLst/>
            <a:cxnLst/>
            <a:rect r="r" b="b" t="t" l="l"/>
            <a:pathLst>
              <a:path h="1184634" w="1076361">
                <a:moveTo>
                  <a:pt x="0" y="0"/>
                </a:moveTo>
                <a:lnTo>
                  <a:pt x="1076361" y="0"/>
                </a:lnTo>
                <a:lnTo>
                  <a:pt x="1076361" y="1184634"/>
                </a:lnTo>
                <a:lnTo>
                  <a:pt x="0" y="118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34340" y="5592565"/>
            <a:ext cx="908583" cy="908583"/>
          </a:xfrm>
          <a:custGeom>
            <a:avLst/>
            <a:gdLst/>
            <a:ahLst/>
            <a:cxnLst/>
            <a:rect r="r" b="b" t="t" l="l"/>
            <a:pathLst>
              <a:path h="908583" w="908583">
                <a:moveTo>
                  <a:pt x="0" y="0"/>
                </a:moveTo>
                <a:lnTo>
                  <a:pt x="908582" y="0"/>
                </a:lnTo>
                <a:lnTo>
                  <a:pt x="908582" y="908583"/>
                </a:lnTo>
                <a:lnTo>
                  <a:pt x="0" y="908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777111" y="7129798"/>
            <a:ext cx="924337" cy="924337"/>
          </a:xfrm>
          <a:custGeom>
            <a:avLst/>
            <a:gdLst/>
            <a:ahLst/>
            <a:cxnLst/>
            <a:rect r="r" b="b" t="t" l="l"/>
            <a:pathLst>
              <a:path h="924337" w="924337">
                <a:moveTo>
                  <a:pt x="0" y="0"/>
                </a:moveTo>
                <a:lnTo>
                  <a:pt x="924337" y="0"/>
                </a:lnTo>
                <a:lnTo>
                  <a:pt x="924337" y="924337"/>
                </a:lnTo>
                <a:lnTo>
                  <a:pt x="0" y="924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74077" y="244239"/>
            <a:ext cx="1046885" cy="1046885"/>
          </a:xfrm>
          <a:custGeom>
            <a:avLst/>
            <a:gdLst/>
            <a:ahLst/>
            <a:cxnLst/>
            <a:rect r="r" b="b" t="t" l="l"/>
            <a:pathLst>
              <a:path h="1046885" w="1046885">
                <a:moveTo>
                  <a:pt x="0" y="0"/>
                </a:moveTo>
                <a:lnTo>
                  <a:pt x="1046885" y="0"/>
                </a:lnTo>
                <a:lnTo>
                  <a:pt x="1046885" y="1046885"/>
                </a:lnTo>
                <a:lnTo>
                  <a:pt x="0" y="1046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317094" y="4106064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710365" y="1992164"/>
            <a:ext cx="902779" cy="972037"/>
          </a:xfrm>
          <a:custGeom>
            <a:avLst/>
            <a:gdLst/>
            <a:ahLst/>
            <a:cxnLst/>
            <a:rect r="r" b="b" t="t" l="l"/>
            <a:pathLst>
              <a:path h="972037" w="902779">
                <a:moveTo>
                  <a:pt x="0" y="0"/>
                </a:moveTo>
                <a:lnTo>
                  <a:pt x="902779" y="0"/>
                </a:lnTo>
                <a:lnTo>
                  <a:pt x="902779" y="972036"/>
                </a:lnTo>
                <a:lnTo>
                  <a:pt x="0" y="9720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6042479"/>
            <a:ext cx="4873422" cy="86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7"/>
              </a:lnSpc>
              <a:spcBef>
                <a:spcPct val="0"/>
              </a:spcBef>
            </a:pPr>
            <a:r>
              <a:rPr lang="en-US" sz="5126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TECNOLOGÍAS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57890" y="3870976"/>
            <a:ext cx="1994581" cy="76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10" spc="-48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ANGULAR</a:t>
            </a:r>
          </a:p>
          <a:p>
            <a:pPr algn="l">
              <a:lnSpc>
                <a:spcPts val="2620"/>
              </a:lnSpc>
            </a:pPr>
            <a:r>
              <a:rPr lang="en-US" sz="1871" spc="-37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VERSIÓN: 15.2.1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17653" y="5636525"/>
            <a:ext cx="1982319" cy="7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sz="2396" spc="-47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TYPESCRIPT</a:t>
            </a:r>
          </a:p>
          <a:p>
            <a:pPr algn="l">
              <a:lnSpc>
                <a:spcPts val="2479"/>
              </a:lnSpc>
            </a:pPr>
            <a:r>
              <a:rPr lang="en-US" sz="1770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VERSIÓN: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1047" y="8647695"/>
            <a:ext cx="2219171" cy="75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5"/>
              </a:lnSpc>
            </a:pPr>
            <a:r>
              <a:rPr lang="en-US" sz="2682" spc="-53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  <a:p>
            <a:pPr algn="l">
              <a:lnSpc>
                <a:spcPts val="2075"/>
              </a:lnSpc>
            </a:pPr>
            <a:r>
              <a:rPr lang="en-US" sz="1482" spc="-2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VERSIÓN: 3.12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22796" y="7113722"/>
            <a:ext cx="2219171" cy="81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5"/>
              </a:lnSpc>
            </a:pPr>
            <a:r>
              <a:rPr lang="en-US" sz="2682" spc="-53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IONIC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VERSIÓN: 7.8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61755" y="673019"/>
            <a:ext cx="3442532" cy="45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b="true" sz="2582" spc="-5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- FIRESTORE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971341" y="2478182"/>
            <a:ext cx="373607" cy="37360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122796" y="2123643"/>
            <a:ext cx="1658044" cy="74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spc="-51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 </a:t>
            </a:r>
          </a:p>
          <a:p>
            <a:pPr algn="l">
              <a:lnSpc>
                <a:spcPts val="2215"/>
              </a:lnSpc>
            </a:pPr>
            <a:r>
              <a:rPr lang="en-US" sz="1582" spc="-3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VERSIÓN: 22.0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84" y="0"/>
            <a:ext cx="18087033" cy="10287000"/>
          </a:xfrm>
          <a:custGeom>
            <a:avLst/>
            <a:gdLst/>
            <a:ahLst/>
            <a:cxnLst/>
            <a:rect r="r" b="b" t="t" l="l"/>
            <a:pathLst>
              <a:path h="10287000" w="18087033">
                <a:moveTo>
                  <a:pt x="0" y="0"/>
                </a:moveTo>
                <a:lnTo>
                  <a:pt x="18087032" y="0"/>
                </a:lnTo>
                <a:lnTo>
                  <a:pt x="180870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7910" y="1127773"/>
            <a:ext cx="6602943" cy="71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true">
                <a:solidFill>
                  <a:srgbClr val="145DA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de Despliegue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116" r="0" b="-11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13339" r="0" b="-13339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086508" y="487787"/>
            <a:ext cx="7263044" cy="332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3"/>
              </a:lnSpc>
            </a:pPr>
            <a:r>
              <a:rPr lang="en-US" sz="632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OBSTÁCULOS</a:t>
            </a:r>
          </a:p>
          <a:p>
            <a:pPr algn="ctr">
              <a:lnSpc>
                <a:spcPts val="8853"/>
              </a:lnSpc>
            </a:pPr>
            <a:r>
              <a:rPr lang="en-US" sz="632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PRESENTADOS</a:t>
            </a:r>
          </a:p>
          <a:p>
            <a:pPr algn="ctr" marL="0" indent="0" lvl="0">
              <a:lnSpc>
                <a:spcPts val="885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97874" y="6830110"/>
            <a:ext cx="4510460" cy="118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Incompatibilidad entre versiones de frameworks y dependencias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66659" y="6967270"/>
            <a:ext cx="6236442" cy="90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Compatibilizar la práctica </a:t>
            </a:r>
          </a:p>
          <a:p>
            <a:pPr algn="ctr" marL="0" indent="0" lvl="0">
              <a:lnSpc>
                <a:spcPts val="3620"/>
              </a:lnSpc>
              <a:spcBef>
                <a:spcPct val="0"/>
              </a:spcBef>
            </a:pPr>
            <a:r>
              <a:rPr lang="en-US" sz="25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 capstone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23632" y="7000268"/>
            <a:ext cx="4644255" cy="7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Estructuración del repositorio para el proyecto Final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3811" y="952500"/>
            <a:ext cx="10995916" cy="70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2"/>
              </a:lnSpc>
              <a:spcBef>
                <a:spcPct val="0"/>
              </a:spcBef>
            </a:pPr>
            <a:r>
              <a:rPr lang="en-US" sz="4166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CONCLUSIÓN  </a:t>
            </a:r>
            <a:r>
              <a:rPr lang="en-US" sz="4166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RESULTADOS OBTENIDOS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220930" y="4432811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589" y="1421119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30191" y="6849670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30191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1" y="0"/>
                </a:lnTo>
                <a:lnTo>
                  <a:pt x="3296071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02" r="-10507" b="-1122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496477" y="6849670"/>
            <a:ext cx="3296071" cy="946825"/>
            <a:chOff x="0" y="0"/>
            <a:chExt cx="922973" cy="265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62764" y="6849670"/>
            <a:ext cx="3296071" cy="946825"/>
            <a:chOff x="0" y="0"/>
            <a:chExt cx="922973" cy="2651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962764" y="3688581"/>
            <a:ext cx="3296071" cy="3161089"/>
          </a:xfrm>
          <a:custGeom>
            <a:avLst/>
            <a:gdLst/>
            <a:ahLst/>
            <a:cxnLst/>
            <a:rect r="r" b="b" t="t" l="l"/>
            <a:pathLst>
              <a:path h="3161089" w="3296071">
                <a:moveTo>
                  <a:pt x="0" y="0"/>
                </a:moveTo>
                <a:lnTo>
                  <a:pt x="3296070" y="0"/>
                </a:lnTo>
                <a:lnTo>
                  <a:pt x="3296070" y="3161089"/>
                </a:lnTo>
                <a:lnTo>
                  <a:pt x="0" y="316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97" r="0" b="-1959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512325" y="3634481"/>
            <a:ext cx="3280223" cy="3169412"/>
          </a:xfrm>
          <a:custGeom>
            <a:avLst/>
            <a:gdLst/>
            <a:ahLst/>
            <a:cxnLst/>
            <a:rect r="r" b="b" t="t" l="l"/>
            <a:pathLst>
              <a:path h="3169412" w="3280223">
                <a:moveTo>
                  <a:pt x="0" y="0"/>
                </a:moveTo>
                <a:lnTo>
                  <a:pt x="3280223" y="0"/>
                </a:lnTo>
                <a:lnTo>
                  <a:pt x="3280223" y="3169412"/>
                </a:lnTo>
                <a:lnTo>
                  <a:pt x="0" y="3169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47" t="-6053" r="-20017" b="-3725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06781" y="226766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Equipo De Trabajo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0191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57503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Vicente Vallejos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57503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Desarollador Scrum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24998" y="6962323"/>
            <a:ext cx="3138975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Francisca Sepúlveda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23789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90076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Matias Gatica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90076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4033" y="4206447"/>
            <a:ext cx="14147140" cy="4756837"/>
            <a:chOff x="0" y="0"/>
            <a:chExt cx="3725996" cy="12528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25996" cy="1252829"/>
            </a:xfrm>
            <a:custGeom>
              <a:avLst/>
              <a:gdLst/>
              <a:ahLst/>
              <a:cxnLst/>
              <a:rect r="r" b="b" t="t" l="l"/>
              <a:pathLst>
                <a:path h="1252829" w="3725996">
                  <a:moveTo>
                    <a:pt x="0" y="0"/>
                  </a:moveTo>
                  <a:lnTo>
                    <a:pt x="3725996" y="0"/>
                  </a:lnTo>
                  <a:lnTo>
                    <a:pt x="3725996" y="1252829"/>
                  </a:lnTo>
                  <a:lnTo>
                    <a:pt x="0" y="1252829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25996" cy="1290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95094" y="5283940"/>
            <a:ext cx="2569946" cy="1784944"/>
          </a:xfrm>
          <a:custGeom>
            <a:avLst/>
            <a:gdLst/>
            <a:ahLst/>
            <a:cxnLst/>
            <a:rect r="r" b="b" t="t" l="l"/>
            <a:pathLst>
              <a:path h="1784944" w="2569946">
                <a:moveTo>
                  <a:pt x="0" y="0"/>
                </a:moveTo>
                <a:lnTo>
                  <a:pt x="2569946" y="0"/>
                </a:lnTo>
                <a:lnTo>
                  <a:pt x="2569946" y="1784944"/>
                </a:lnTo>
                <a:lnTo>
                  <a:pt x="0" y="1784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1801" y="5189344"/>
            <a:ext cx="2628995" cy="1974136"/>
          </a:xfrm>
          <a:custGeom>
            <a:avLst/>
            <a:gdLst/>
            <a:ahLst/>
            <a:cxnLst/>
            <a:rect r="r" b="b" t="t" l="l"/>
            <a:pathLst>
              <a:path h="1974136" w="2628995">
                <a:moveTo>
                  <a:pt x="0" y="0"/>
                </a:moveTo>
                <a:lnTo>
                  <a:pt x="2628995" y="0"/>
                </a:lnTo>
                <a:lnTo>
                  <a:pt x="2628995" y="1974136"/>
                </a:lnTo>
                <a:lnTo>
                  <a:pt x="0" y="197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6733755" y="6442577"/>
            <a:ext cx="4347697" cy="284577"/>
          </a:xfrm>
          <a:custGeom>
            <a:avLst/>
            <a:gdLst/>
            <a:ahLst/>
            <a:cxnLst/>
            <a:rect r="r" b="b" t="t" l="l"/>
            <a:pathLst>
              <a:path h="284577" w="4347697">
                <a:moveTo>
                  <a:pt x="0" y="0"/>
                </a:moveTo>
                <a:lnTo>
                  <a:pt x="4347696" y="0"/>
                </a:lnTo>
                <a:lnTo>
                  <a:pt x="4347696" y="284577"/>
                </a:lnTo>
                <a:lnTo>
                  <a:pt x="0" y="284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108140" y="2903493"/>
            <a:ext cx="6071719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378" y="4578400"/>
            <a:ext cx="3969841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b="true" sz="273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SITUACIÓN DESEADA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5506" y="7241867"/>
            <a:ext cx="6275606" cy="139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b="true" sz="1836" spc="-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DEFICIENCIAS EN LA GESTIÓN ADMINISTRATIVA, RESULTANDO EN UNA BAJA EFICIENCIA EN LA GESTIÓN DE CLIENTES Y EL SEGUIMIENTO DE LAS OPERACIONES.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0063" y="7270442"/>
            <a:ext cx="5666950" cy="96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6"/>
              </a:lnSpc>
            </a:pPr>
            <a:r>
              <a:rPr lang="en-US" b="true" sz="18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TRANSFORMACIÓN DE UN MODELO DE NEGOCIO MANUAL, A UNO TOTALMENTE AUTOMATIZADO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46107" y="4578400"/>
            <a:ext cx="3667919" cy="4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b="true" sz="273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SITUACIÓN ACTUAL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02844" y="1608849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Objetivos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9456" y="6801891"/>
            <a:ext cx="4161784" cy="164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3" spc="-6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Agilizar procesos operativos y de gestión</a:t>
            </a:r>
            <a:r>
              <a:rPr lang="en-US" sz="3073" spc="-61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376619" y="6647292"/>
            <a:ext cx="4161784" cy="169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3173" spc="-6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Mejorar la experiencia del cliente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57083" y="6811416"/>
            <a:ext cx="4161784" cy="112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3"/>
              </a:lnSpc>
            </a:pPr>
            <a:r>
              <a:rPr lang="en-US" sz="3173" spc="-63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Optimizar tiempos de respuesta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178801" y="4178850"/>
            <a:ext cx="2287467" cy="2287467"/>
          </a:xfrm>
          <a:custGeom>
            <a:avLst/>
            <a:gdLst/>
            <a:ahLst/>
            <a:cxnLst/>
            <a:rect r="r" b="b" t="t" l="l"/>
            <a:pathLst>
              <a:path h="2287467" w="2287467">
                <a:moveTo>
                  <a:pt x="0" y="0"/>
                </a:moveTo>
                <a:lnTo>
                  <a:pt x="2287467" y="0"/>
                </a:lnTo>
                <a:lnTo>
                  <a:pt x="2287467" y="2287467"/>
                </a:lnTo>
                <a:lnTo>
                  <a:pt x="0" y="2287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52898" y="4076251"/>
            <a:ext cx="1770154" cy="2125731"/>
          </a:xfrm>
          <a:custGeom>
            <a:avLst/>
            <a:gdLst/>
            <a:ahLst/>
            <a:cxnLst/>
            <a:rect r="r" b="b" t="t" l="l"/>
            <a:pathLst>
              <a:path h="2125731" w="1770154">
                <a:moveTo>
                  <a:pt x="0" y="0"/>
                </a:moveTo>
                <a:lnTo>
                  <a:pt x="1770154" y="0"/>
                </a:lnTo>
                <a:lnTo>
                  <a:pt x="1770154" y="2125731"/>
                </a:lnTo>
                <a:lnTo>
                  <a:pt x="0" y="212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71645" y="4492181"/>
            <a:ext cx="2628995" cy="1974136"/>
          </a:xfrm>
          <a:custGeom>
            <a:avLst/>
            <a:gdLst/>
            <a:ahLst/>
            <a:cxnLst/>
            <a:rect r="r" b="b" t="t" l="l"/>
            <a:pathLst>
              <a:path h="1974136" w="2628995">
                <a:moveTo>
                  <a:pt x="0" y="0"/>
                </a:moveTo>
                <a:lnTo>
                  <a:pt x="2628995" y="0"/>
                </a:lnTo>
                <a:lnTo>
                  <a:pt x="2628995" y="1974136"/>
                </a:lnTo>
                <a:lnTo>
                  <a:pt x="0" y="1974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39485" t="0" r="-3948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1069055" y="2522430"/>
            <a:ext cx="2230523" cy="676425"/>
          </a:xfrm>
          <a:custGeom>
            <a:avLst/>
            <a:gdLst/>
            <a:ahLst/>
            <a:cxnLst/>
            <a:rect r="r" b="b" t="t" l="l"/>
            <a:pathLst>
              <a:path h="676425" w="2230523">
                <a:moveTo>
                  <a:pt x="0" y="0"/>
                </a:moveTo>
                <a:lnTo>
                  <a:pt x="2230523" y="0"/>
                </a:lnTo>
                <a:lnTo>
                  <a:pt x="2230523" y="676426"/>
                </a:lnTo>
                <a:lnTo>
                  <a:pt x="0" y="676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180" t="-216567" r="-312905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3624809" y="613361"/>
            <a:ext cx="2230523" cy="4494563"/>
            <a:chOff x="0" y="0"/>
            <a:chExt cx="617801" cy="12448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801" cy="1244885"/>
            </a:xfrm>
            <a:custGeom>
              <a:avLst/>
              <a:gdLst/>
              <a:ahLst/>
              <a:cxnLst/>
              <a:rect r="r" b="b" t="t" l="l"/>
              <a:pathLst>
                <a:path h="1244885" w="617801">
                  <a:moveTo>
                    <a:pt x="48593" y="0"/>
                  </a:moveTo>
                  <a:lnTo>
                    <a:pt x="569208" y="0"/>
                  </a:lnTo>
                  <a:cubicBezTo>
                    <a:pt x="582096" y="0"/>
                    <a:pt x="594455" y="5120"/>
                    <a:pt x="603568" y="14232"/>
                  </a:cubicBezTo>
                  <a:cubicBezTo>
                    <a:pt x="612681" y="23345"/>
                    <a:pt x="617801" y="35705"/>
                    <a:pt x="617801" y="48593"/>
                  </a:cubicBezTo>
                  <a:lnTo>
                    <a:pt x="617801" y="1196292"/>
                  </a:lnTo>
                  <a:cubicBezTo>
                    <a:pt x="617801" y="1209180"/>
                    <a:pt x="612681" y="1221540"/>
                    <a:pt x="603568" y="1230652"/>
                  </a:cubicBezTo>
                  <a:cubicBezTo>
                    <a:pt x="594455" y="1239765"/>
                    <a:pt x="582096" y="1244885"/>
                    <a:pt x="569208" y="1244885"/>
                  </a:cubicBezTo>
                  <a:lnTo>
                    <a:pt x="48593" y="1244885"/>
                  </a:lnTo>
                  <a:cubicBezTo>
                    <a:pt x="35705" y="1244885"/>
                    <a:pt x="23345" y="1239765"/>
                    <a:pt x="14232" y="1230652"/>
                  </a:cubicBezTo>
                  <a:cubicBezTo>
                    <a:pt x="5120" y="1221540"/>
                    <a:pt x="0" y="1209180"/>
                    <a:pt x="0" y="1196292"/>
                  </a:cubicBezTo>
                  <a:lnTo>
                    <a:pt x="0" y="48593"/>
                  </a:lnTo>
                  <a:cubicBezTo>
                    <a:pt x="0" y="35705"/>
                    <a:pt x="5120" y="23345"/>
                    <a:pt x="14232" y="14232"/>
                  </a:cubicBezTo>
                  <a:cubicBezTo>
                    <a:pt x="23345" y="5120"/>
                    <a:pt x="35705" y="0"/>
                    <a:pt x="48593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17801" cy="1282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1155" y="2669462"/>
            <a:ext cx="1926323" cy="651888"/>
            <a:chOff x="0" y="0"/>
            <a:chExt cx="740477" cy="2505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0477" cy="250585"/>
            </a:xfrm>
            <a:custGeom>
              <a:avLst/>
              <a:gdLst/>
              <a:ahLst/>
              <a:cxnLst/>
              <a:rect r="r" b="b" t="t" l="l"/>
              <a:pathLst>
                <a:path h="250585" w="740477">
                  <a:moveTo>
                    <a:pt x="125293" y="0"/>
                  </a:moveTo>
                  <a:lnTo>
                    <a:pt x="615184" y="0"/>
                  </a:lnTo>
                  <a:cubicBezTo>
                    <a:pt x="648414" y="0"/>
                    <a:pt x="680283" y="13200"/>
                    <a:pt x="703780" y="36697"/>
                  </a:cubicBezTo>
                  <a:cubicBezTo>
                    <a:pt x="727277" y="60194"/>
                    <a:pt x="740477" y="92063"/>
                    <a:pt x="740477" y="125293"/>
                  </a:cubicBezTo>
                  <a:lnTo>
                    <a:pt x="740477" y="125293"/>
                  </a:lnTo>
                  <a:cubicBezTo>
                    <a:pt x="740477" y="158522"/>
                    <a:pt x="727277" y="190391"/>
                    <a:pt x="703780" y="213888"/>
                  </a:cubicBezTo>
                  <a:cubicBezTo>
                    <a:pt x="680283" y="237385"/>
                    <a:pt x="648414" y="250585"/>
                    <a:pt x="615184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40477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Mercado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069055" y="5372005"/>
            <a:ext cx="2230523" cy="676425"/>
          </a:xfrm>
          <a:custGeom>
            <a:avLst/>
            <a:gdLst/>
            <a:ahLst/>
            <a:cxnLst/>
            <a:rect r="r" b="b" t="t" l="l"/>
            <a:pathLst>
              <a:path h="676425" w="2230523">
                <a:moveTo>
                  <a:pt x="0" y="0"/>
                </a:moveTo>
                <a:lnTo>
                  <a:pt x="2230523" y="0"/>
                </a:lnTo>
                <a:lnTo>
                  <a:pt x="2230523" y="676426"/>
                </a:lnTo>
                <a:lnTo>
                  <a:pt x="0" y="676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180" t="-216567" r="-312905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3624809" y="3462936"/>
            <a:ext cx="2230523" cy="4494563"/>
            <a:chOff x="0" y="0"/>
            <a:chExt cx="617801" cy="12448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7801" cy="1244885"/>
            </a:xfrm>
            <a:custGeom>
              <a:avLst/>
              <a:gdLst/>
              <a:ahLst/>
              <a:cxnLst/>
              <a:rect r="r" b="b" t="t" l="l"/>
              <a:pathLst>
                <a:path h="1244885" w="617801">
                  <a:moveTo>
                    <a:pt x="48593" y="0"/>
                  </a:moveTo>
                  <a:lnTo>
                    <a:pt x="569208" y="0"/>
                  </a:lnTo>
                  <a:cubicBezTo>
                    <a:pt x="582096" y="0"/>
                    <a:pt x="594455" y="5120"/>
                    <a:pt x="603568" y="14232"/>
                  </a:cubicBezTo>
                  <a:cubicBezTo>
                    <a:pt x="612681" y="23345"/>
                    <a:pt x="617801" y="35705"/>
                    <a:pt x="617801" y="48593"/>
                  </a:cubicBezTo>
                  <a:lnTo>
                    <a:pt x="617801" y="1196292"/>
                  </a:lnTo>
                  <a:cubicBezTo>
                    <a:pt x="617801" y="1209180"/>
                    <a:pt x="612681" y="1221540"/>
                    <a:pt x="603568" y="1230652"/>
                  </a:cubicBezTo>
                  <a:cubicBezTo>
                    <a:pt x="594455" y="1239765"/>
                    <a:pt x="582096" y="1244885"/>
                    <a:pt x="569208" y="1244885"/>
                  </a:cubicBezTo>
                  <a:lnTo>
                    <a:pt x="48593" y="1244885"/>
                  </a:lnTo>
                  <a:cubicBezTo>
                    <a:pt x="35705" y="1244885"/>
                    <a:pt x="23345" y="1239765"/>
                    <a:pt x="14232" y="1230652"/>
                  </a:cubicBezTo>
                  <a:cubicBezTo>
                    <a:pt x="5120" y="1221540"/>
                    <a:pt x="0" y="1209180"/>
                    <a:pt x="0" y="1196292"/>
                  </a:cubicBezTo>
                  <a:lnTo>
                    <a:pt x="0" y="48593"/>
                  </a:lnTo>
                  <a:cubicBezTo>
                    <a:pt x="0" y="35705"/>
                    <a:pt x="5120" y="23345"/>
                    <a:pt x="14232" y="14232"/>
                  </a:cubicBezTo>
                  <a:cubicBezTo>
                    <a:pt x="23345" y="5120"/>
                    <a:pt x="35705" y="0"/>
                    <a:pt x="48593" y="0"/>
                  </a:cubicBezTo>
                  <a:close/>
                </a:path>
              </a:pathLst>
            </a:custGeom>
            <a:solidFill>
              <a:srgbClr val="539CC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17801" cy="1282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38458" y="5509997"/>
            <a:ext cx="2324815" cy="651888"/>
            <a:chOff x="0" y="0"/>
            <a:chExt cx="893657" cy="2505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3657" cy="250585"/>
            </a:xfrm>
            <a:custGeom>
              <a:avLst/>
              <a:gdLst/>
              <a:ahLst/>
              <a:cxnLst/>
              <a:rect r="r" b="b" t="t" l="l"/>
              <a:pathLst>
                <a:path h="250585" w="893657">
                  <a:moveTo>
                    <a:pt x="125293" y="0"/>
                  </a:moveTo>
                  <a:lnTo>
                    <a:pt x="768365" y="0"/>
                  </a:lnTo>
                  <a:cubicBezTo>
                    <a:pt x="801594" y="0"/>
                    <a:pt x="833463" y="13200"/>
                    <a:pt x="856960" y="36697"/>
                  </a:cubicBezTo>
                  <a:cubicBezTo>
                    <a:pt x="880457" y="60194"/>
                    <a:pt x="893657" y="92063"/>
                    <a:pt x="893657" y="125293"/>
                  </a:cubicBezTo>
                  <a:lnTo>
                    <a:pt x="893657" y="125293"/>
                  </a:lnTo>
                  <a:cubicBezTo>
                    <a:pt x="893657" y="158522"/>
                    <a:pt x="880457" y="190391"/>
                    <a:pt x="856960" y="213888"/>
                  </a:cubicBezTo>
                  <a:cubicBezTo>
                    <a:pt x="833463" y="237385"/>
                    <a:pt x="801594" y="250585"/>
                    <a:pt x="768365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solidFill>
              <a:srgbClr val="17628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93657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Competencia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5400000">
            <a:off x="1069055" y="8174028"/>
            <a:ext cx="2230523" cy="676425"/>
          </a:xfrm>
          <a:custGeom>
            <a:avLst/>
            <a:gdLst/>
            <a:ahLst/>
            <a:cxnLst/>
            <a:rect r="r" b="b" t="t" l="l"/>
            <a:pathLst>
              <a:path h="676425" w="2230523">
                <a:moveTo>
                  <a:pt x="0" y="0"/>
                </a:moveTo>
                <a:lnTo>
                  <a:pt x="2230523" y="0"/>
                </a:lnTo>
                <a:lnTo>
                  <a:pt x="2230523" y="676425"/>
                </a:lnTo>
                <a:lnTo>
                  <a:pt x="0" y="676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180" t="-216567" r="-312905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5400000">
            <a:off x="3624809" y="6264959"/>
            <a:ext cx="2230523" cy="4494563"/>
            <a:chOff x="0" y="0"/>
            <a:chExt cx="617801" cy="12448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7801" cy="1244885"/>
            </a:xfrm>
            <a:custGeom>
              <a:avLst/>
              <a:gdLst/>
              <a:ahLst/>
              <a:cxnLst/>
              <a:rect r="r" b="b" t="t" l="l"/>
              <a:pathLst>
                <a:path h="1244885" w="617801">
                  <a:moveTo>
                    <a:pt x="48593" y="0"/>
                  </a:moveTo>
                  <a:lnTo>
                    <a:pt x="569208" y="0"/>
                  </a:lnTo>
                  <a:cubicBezTo>
                    <a:pt x="582096" y="0"/>
                    <a:pt x="594455" y="5120"/>
                    <a:pt x="603568" y="14232"/>
                  </a:cubicBezTo>
                  <a:cubicBezTo>
                    <a:pt x="612681" y="23345"/>
                    <a:pt x="617801" y="35705"/>
                    <a:pt x="617801" y="48593"/>
                  </a:cubicBezTo>
                  <a:lnTo>
                    <a:pt x="617801" y="1196292"/>
                  </a:lnTo>
                  <a:cubicBezTo>
                    <a:pt x="617801" y="1209180"/>
                    <a:pt x="612681" y="1221540"/>
                    <a:pt x="603568" y="1230652"/>
                  </a:cubicBezTo>
                  <a:cubicBezTo>
                    <a:pt x="594455" y="1239765"/>
                    <a:pt x="582096" y="1244885"/>
                    <a:pt x="569208" y="1244885"/>
                  </a:cubicBezTo>
                  <a:lnTo>
                    <a:pt x="48593" y="1244885"/>
                  </a:lnTo>
                  <a:cubicBezTo>
                    <a:pt x="35705" y="1244885"/>
                    <a:pt x="23345" y="1239765"/>
                    <a:pt x="14232" y="1230652"/>
                  </a:cubicBezTo>
                  <a:cubicBezTo>
                    <a:pt x="5120" y="1221540"/>
                    <a:pt x="0" y="1209180"/>
                    <a:pt x="0" y="1196292"/>
                  </a:cubicBezTo>
                  <a:lnTo>
                    <a:pt x="0" y="48593"/>
                  </a:lnTo>
                  <a:cubicBezTo>
                    <a:pt x="0" y="35705"/>
                    <a:pt x="5120" y="23345"/>
                    <a:pt x="14232" y="14232"/>
                  </a:cubicBezTo>
                  <a:cubicBezTo>
                    <a:pt x="23345" y="5120"/>
                    <a:pt x="35705" y="0"/>
                    <a:pt x="48593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17801" cy="1282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3925" y="8321060"/>
            <a:ext cx="2118778" cy="651888"/>
            <a:chOff x="0" y="0"/>
            <a:chExt cx="814457" cy="2505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4457" cy="250585"/>
            </a:xfrm>
            <a:custGeom>
              <a:avLst/>
              <a:gdLst/>
              <a:ahLst/>
              <a:cxnLst/>
              <a:rect r="r" b="b" t="t" l="l"/>
              <a:pathLst>
                <a:path h="250585" w="814457">
                  <a:moveTo>
                    <a:pt x="125293" y="0"/>
                  </a:moveTo>
                  <a:lnTo>
                    <a:pt x="689164" y="0"/>
                  </a:lnTo>
                  <a:cubicBezTo>
                    <a:pt x="722394" y="0"/>
                    <a:pt x="754262" y="13200"/>
                    <a:pt x="777759" y="36697"/>
                  </a:cubicBezTo>
                  <a:cubicBezTo>
                    <a:pt x="801256" y="60194"/>
                    <a:pt x="814457" y="92063"/>
                    <a:pt x="814457" y="125293"/>
                  </a:cubicBezTo>
                  <a:lnTo>
                    <a:pt x="814457" y="125293"/>
                  </a:lnTo>
                  <a:cubicBezTo>
                    <a:pt x="814457" y="158522"/>
                    <a:pt x="801256" y="190391"/>
                    <a:pt x="777759" y="213888"/>
                  </a:cubicBezTo>
                  <a:cubicBezTo>
                    <a:pt x="754262" y="237385"/>
                    <a:pt x="722394" y="250585"/>
                    <a:pt x="689164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814457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Diferencias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614313" y="7850388"/>
            <a:ext cx="788629" cy="788629"/>
          </a:xfrm>
          <a:custGeom>
            <a:avLst/>
            <a:gdLst/>
            <a:ahLst/>
            <a:cxnLst/>
            <a:rect r="r" b="b" t="t" l="l"/>
            <a:pathLst>
              <a:path h="788629" w="788629">
                <a:moveTo>
                  <a:pt x="0" y="0"/>
                </a:moveTo>
                <a:lnTo>
                  <a:pt x="788630" y="0"/>
                </a:lnTo>
                <a:lnTo>
                  <a:pt x="788630" y="788629"/>
                </a:lnTo>
                <a:lnTo>
                  <a:pt x="0" y="78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15038" y="1401934"/>
            <a:ext cx="6386045" cy="6386045"/>
          </a:xfrm>
          <a:custGeom>
            <a:avLst/>
            <a:gdLst/>
            <a:ahLst/>
            <a:cxnLst/>
            <a:rect r="r" b="b" t="t" l="l"/>
            <a:pathLst>
              <a:path h="6386045" w="6386045">
                <a:moveTo>
                  <a:pt x="0" y="0"/>
                </a:moveTo>
                <a:lnTo>
                  <a:pt x="6386045" y="0"/>
                </a:lnTo>
                <a:lnTo>
                  <a:pt x="6386045" y="6386045"/>
                </a:lnTo>
                <a:lnTo>
                  <a:pt x="0" y="638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4833932" y="-5621601"/>
            <a:ext cx="7523780" cy="752378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-5896751" y="7669064"/>
            <a:ext cx="7523780" cy="752378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4174287" y="8180425"/>
            <a:ext cx="959044" cy="864884"/>
          </a:xfrm>
          <a:custGeom>
            <a:avLst/>
            <a:gdLst/>
            <a:ahLst/>
            <a:cxnLst/>
            <a:rect r="r" b="b" t="t" l="l"/>
            <a:pathLst>
              <a:path h="864884" w="959044">
                <a:moveTo>
                  <a:pt x="0" y="0"/>
                </a:moveTo>
                <a:lnTo>
                  <a:pt x="959044" y="0"/>
                </a:lnTo>
                <a:lnTo>
                  <a:pt x="959044" y="864884"/>
                </a:lnTo>
                <a:lnTo>
                  <a:pt x="0" y="864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968337" y="695468"/>
            <a:ext cx="6546701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Estado del Arte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944581" y="2344347"/>
            <a:ext cx="3590980" cy="97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sz="2785" spc="-5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Servicios de Ocio y Bienestar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69160" y="4623604"/>
            <a:ext cx="4169299" cy="231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1863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NEGOCIOS SIMILARES</a:t>
            </a:r>
          </a:p>
          <a:p>
            <a:pPr algn="l" marL="402394" indent="-201197" lvl="1">
              <a:lnSpc>
                <a:spcPts val="3112"/>
              </a:lnSpc>
              <a:buAutoNum type="arabicPeriod" startAt="1"/>
            </a:pPr>
            <a:r>
              <a:rPr lang="en-US" b="true" sz="186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1863" strike="noStrike" u="non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inajas newen (NO)</a:t>
            </a:r>
          </a:p>
          <a:p>
            <a:pPr algn="l" marL="402394" indent="-201197" lvl="1">
              <a:lnSpc>
                <a:spcPts val="3112"/>
              </a:lnSpc>
              <a:buAutoNum type="arabicPeriod" startAt="1"/>
            </a:pPr>
            <a:r>
              <a:rPr lang="en-US" b="true" sz="1863" strike="noStrike" u="non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Tinajas pelvin (NO)</a:t>
            </a:r>
          </a:p>
          <a:p>
            <a:pPr algn="l" marL="402394" indent="-201197" lvl="1">
              <a:lnSpc>
                <a:spcPts val="3112"/>
              </a:lnSpc>
              <a:buAutoNum type="arabicPeriod" startAt="1"/>
            </a:pPr>
            <a:r>
              <a:rPr lang="en-US" b="true" sz="1863" strike="noStrike" u="non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Tinajas del valle SPA (NO)</a:t>
            </a:r>
          </a:p>
          <a:p>
            <a:pPr algn="l" marL="402394" indent="-201197" lvl="1">
              <a:lnSpc>
                <a:spcPts val="3112"/>
              </a:lnSpc>
              <a:buAutoNum type="arabicPeriod" startAt="1"/>
            </a:pPr>
            <a:r>
              <a:rPr lang="en-US" b="true" sz="1863" strike="noStrike" u="non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Tinajas Peñaflor (SI )</a:t>
            </a:r>
          </a:p>
          <a:p>
            <a:pPr algn="ctr" marL="0" indent="0" lvl="0">
              <a:lnSpc>
                <a:spcPts val="2841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1549855" y="8113750"/>
            <a:ext cx="4399194" cy="40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228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Peñaflor </a:t>
            </a:r>
            <a:r>
              <a:rPr lang="en-US" b="true" sz="2228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Región Metropolitana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580762" y="8572342"/>
            <a:ext cx="4399194" cy="40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228" spc="-4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342 Metros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737699" y="7602389"/>
            <a:ext cx="1793705" cy="90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9"/>
              </a:lnSpc>
              <a:spcBef>
                <a:spcPct val="0"/>
              </a:spcBef>
            </a:pPr>
            <a:r>
              <a:rPr lang="en-US" sz="2607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Tinajas Rustic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90824" y="8570804"/>
            <a:ext cx="1747634" cy="89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6"/>
              </a:lnSpc>
              <a:spcBef>
                <a:spcPct val="0"/>
              </a:spcBef>
            </a:pPr>
            <a:r>
              <a:rPr lang="en-US" sz="2540" spc="-5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Tinajas Peñaflor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18613" y="2466355"/>
            <a:ext cx="4235999" cy="3148935"/>
            <a:chOff x="0" y="0"/>
            <a:chExt cx="1416547" cy="10530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547" cy="1053026"/>
            </a:xfrm>
            <a:custGeom>
              <a:avLst/>
              <a:gdLst/>
              <a:ahLst/>
              <a:cxnLst/>
              <a:rect r="r" b="b" t="t" l="l"/>
              <a:pathLst>
                <a:path h="1053026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1007335"/>
                  </a:lnTo>
                  <a:cubicBezTo>
                    <a:pt x="1416547" y="1032569"/>
                    <a:pt x="1396091" y="1053026"/>
                    <a:pt x="1370856" y="1053026"/>
                  </a:cubicBezTo>
                  <a:lnTo>
                    <a:pt x="45691" y="1053026"/>
                  </a:lnTo>
                  <a:cubicBezTo>
                    <a:pt x="20457" y="1053026"/>
                    <a:pt x="0" y="1032569"/>
                    <a:pt x="0" y="1007335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6547" cy="1091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24800" y="2466355"/>
            <a:ext cx="4235999" cy="3148935"/>
            <a:chOff x="0" y="0"/>
            <a:chExt cx="1416547" cy="1053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6547" cy="1053026"/>
            </a:xfrm>
            <a:custGeom>
              <a:avLst/>
              <a:gdLst/>
              <a:ahLst/>
              <a:cxnLst/>
              <a:rect r="r" b="b" t="t" l="l"/>
              <a:pathLst>
                <a:path h="1053026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1007335"/>
                  </a:lnTo>
                  <a:cubicBezTo>
                    <a:pt x="1416547" y="1032569"/>
                    <a:pt x="1396091" y="1053026"/>
                    <a:pt x="1370856" y="1053026"/>
                  </a:cubicBezTo>
                  <a:lnTo>
                    <a:pt x="45691" y="1053026"/>
                  </a:lnTo>
                  <a:cubicBezTo>
                    <a:pt x="20457" y="1053026"/>
                    <a:pt x="0" y="1032569"/>
                    <a:pt x="0" y="1007335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6547" cy="1091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32192" y="2466355"/>
            <a:ext cx="4235999" cy="3010115"/>
            <a:chOff x="0" y="0"/>
            <a:chExt cx="1416547" cy="10066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1006603"/>
            </a:xfrm>
            <a:custGeom>
              <a:avLst/>
              <a:gdLst/>
              <a:ahLst/>
              <a:cxnLst/>
              <a:rect r="r" b="b" t="t" l="l"/>
              <a:pathLst>
                <a:path h="1006603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960912"/>
                  </a:lnTo>
                  <a:cubicBezTo>
                    <a:pt x="1416547" y="986147"/>
                    <a:pt x="1396091" y="1006603"/>
                    <a:pt x="1370856" y="1006603"/>
                  </a:cubicBezTo>
                  <a:lnTo>
                    <a:pt x="45691" y="1006603"/>
                  </a:lnTo>
                  <a:cubicBezTo>
                    <a:pt x="20457" y="1006603"/>
                    <a:pt x="0" y="986147"/>
                    <a:pt x="0" y="960912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1044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18896" y="6162080"/>
            <a:ext cx="4235999" cy="3148935"/>
            <a:chOff x="0" y="0"/>
            <a:chExt cx="1416547" cy="10530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6547" cy="1053026"/>
            </a:xfrm>
            <a:custGeom>
              <a:avLst/>
              <a:gdLst/>
              <a:ahLst/>
              <a:cxnLst/>
              <a:rect r="r" b="b" t="t" l="l"/>
              <a:pathLst>
                <a:path h="1053026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1007335"/>
                  </a:lnTo>
                  <a:cubicBezTo>
                    <a:pt x="1416547" y="1032569"/>
                    <a:pt x="1396091" y="1053026"/>
                    <a:pt x="1370856" y="1053026"/>
                  </a:cubicBezTo>
                  <a:lnTo>
                    <a:pt x="45691" y="1053026"/>
                  </a:lnTo>
                  <a:cubicBezTo>
                    <a:pt x="20457" y="1053026"/>
                    <a:pt x="0" y="1032569"/>
                    <a:pt x="0" y="1007335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6547" cy="1091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24800" y="6162080"/>
            <a:ext cx="4235999" cy="3148935"/>
            <a:chOff x="0" y="0"/>
            <a:chExt cx="1416547" cy="10530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547" cy="1053026"/>
            </a:xfrm>
            <a:custGeom>
              <a:avLst/>
              <a:gdLst/>
              <a:ahLst/>
              <a:cxnLst/>
              <a:rect r="r" b="b" t="t" l="l"/>
              <a:pathLst>
                <a:path h="1053026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1007335"/>
                  </a:lnTo>
                  <a:cubicBezTo>
                    <a:pt x="1416547" y="1032569"/>
                    <a:pt x="1396091" y="1053026"/>
                    <a:pt x="1370856" y="1053026"/>
                  </a:cubicBezTo>
                  <a:lnTo>
                    <a:pt x="45691" y="1053026"/>
                  </a:lnTo>
                  <a:cubicBezTo>
                    <a:pt x="20457" y="1053026"/>
                    <a:pt x="0" y="1032569"/>
                    <a:pt x="0" y="1007335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6547" cy="1091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32192" y="6177761"/>
            <a:ext cx="4235999" cy="3148935"/>
            <a:chOff x="0" y="0"/>
            <a:chExt cx="1416547" cy="10530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6547" cy="1053026"/>
            </a:xfrm>
            <a:custGeom>
              <a:avLst/>
              <a:gdLst/>
              <a:ahLst/>
              <a:cxnLst/>
              <a:rect r="r" b="b" t="t" l="l"/>
              <a:pathLst>
                <a:path h="1053026" w="1416547">
                  <a:moveTo>
                    <a:pt x="45691" y="0"/>
                  </a:moveTo>
                  <a:lnTo>
                    <a:pt x="1370856" y="0"/>
                  </a:lnTo>
                  <a:cubicBezTo>
                    <a:pt x="1396091" y="0"/>
                    <a:pt x="1416547" y="20457"/>
                    <a:pt x="1416547" y="45691"/>
                  </a:cubicBezTo>
                  <a:lnTo>
                    <a:pt x="1416547" y="1007335"/>
                  </a:lnTo>
                  <a:cubicBezTo>
                    <a:pt x="1416547" y="1032569"/>
                    <a:pt x="1396091" y="1053026"/>
                    <a:pt x="1370856" y="1053026"/>
                  </a:cubicBezTo>
                  <a:lnTo>
                    <a:pt x="45691" y="1053026"/>
                  </a:lnTo>
                  <a:cubicBezTo>
                    <a:pt x="20457" y="1053026"/>
                    <a:pt x="0" y="1032569"/>
                    <a:pt x="0" y="1007335"/>
                  </a:cubicBezTo>
                  <a:lnTo>
                    <a:pt x="0" y="45691"/>
                  </a:lnTo>
                  <a:cubicBezTo>
                    <a:pt x="0" y="20457"/>
                    <a:pt x="20457" y="0"/>
                    <a:pt x="45691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16547" cy="1091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370759" y="2946112"/>
            <a:ext cx="1830820" cy="1830820"/>
          </a:xfrm>
          <a:custGeom>
            <a:avLst/>
            <a:gdLst/>
            <a:ahLst/>
            <a:cxnLst/>
            <a:rect r="r" b="b" t="t" l="l"/>
            <a:pathLst>
              <a:path h="1830820" w="1830820">
                <a:moveTo>
                  <a:pt x="0" y="0"/>
                </a:moveTo>
                <a:lnTo>
                  <a:pt x="1830820" y="0"/>
                </a:lnTo>
                <a:lnTo>
                  <a:pt x="1830820" y="1830820"/>
                </a:lnTo>
                <a:lnTo>
                  <a:pt x="0" y="1830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11907" y="2837252"/>
            <a:ext cx="1864186" cy="1864186"/>
          </a:xfrm>
          <a:custGeom>
            <a:avLst/>
            <a:gdLst/>
            <a:ahLst/>
            <a:cxnLst/>
            <a:rect r="r" b="b" t="t" l="l"/>
            <a:pathLst>
              <a:path h="1864186" w="1864186">
                <a:moveTo>
                  <a:pt x="0" y="0"/>
                </a:moveTo>
                <a:lnTo>
                  <a:pt x="1864186" y="0"/>
                </a:lnTo>
                <a:lnTo>
                  <a:pt x="1864186" y="1864186"/>
                </a:lnTo>
                <a:lnTo>
                  <a:pt x="0" y="186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971722" y="2744500"/>
            <a:ext cx="1956938" cy="1956938"/>
          </a:xfrm>
          <a:custGeom>
            <a:avLst/>
            <a:gdLst/>
            <a:ahLst/>
            <a:cxnLst/>
            <a:rect r="r" b="b" t="t" l="l"/>
            <a:pathLst>
              <a:path h="1956938" w="1956938">
                <a:moveTo>
                  <a:pt x="0" y="0"/>
                </a:moveTo>
                <a:lnTo>
                  <a:pt x="1956938" y="0"/>
                </a:lnTo>
                <a:lnTo>
                  <a:pt x="1956938" y="1956938"/>
                </a:lnTo>
                <a:lnTo>
                  <a:pt x="0" y="195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392992" y="6459043"/>
            <a:ext cx="1786354" cy="1786354"/>
          </a:xfrm>
          <a:custGeom>
            <a:avLst/>
            <a:gdLst/>
            <a:ahLst/>
            <a:cxnLst/>
            <a:rect r="r" b="b" t="t" l="l"/>
            <a:pathLst>
              <a:path h="1786354" w="1786354">
                <a:moveTo>
                  <a:pt x="0" y="0"/>
                </a:moveTo>
                <a:lnTo>
                  <a:pt x="1786354" y="0"/>
                </a:lnTo>
                <a:lnTo>
                  <a:pt x="1786354" y="1786353"/>
                </a:lnTo>
                <a:lnTo>
                  <a:pt x="0" y="1786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081254" y="6459043"/>
            <a:ext cx="2125492" cy="2125492"/>
          </a:xfrm>
          <a:custGeom>
            <a:avLst/>
            <a:gdLst/>
            <a:ahLst/>
            <a:cxnLst/>
            <a:rect r="r" b="b" t="t" l="l"/>
            <a:pathLst>
              <a:path h="2125492" w="2125492">
                <a:moveTo>
                  <a:pt x="0" y="0"/>
                </a:moveTo>
                <a:lnTo>
                  <a:pt x="2125492" y="0"/>
                </a:lnTo>
                <a:lnTo>
                  <a:pt x="2125492" y="2125492"/>
                </a:lnTo>
                <a:lnTo>
                  <a:pt x="0" y="2125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728102" y="6459043"/>
            <a:ext cx="2522464" cy="2522464"/>
          </a:xfrm>
          <a:custGeom>
            <a:avLst/>
            <a:gdLst/>
            <a:ahLst/>
            <a:cxnLst/>
            <a:rect r="r" b="b" t="t" l="l"/>
            <a:pathLst>
              <a:path h="2522464" w="2522464">
                <a:moveTo>
                  <a:pt x="0" y="0"/>
                </a:moveTo>
                <a:lnTo>
                  <a:pt x="2522463" y="0"/>
                </a:lnTo>
                <a:lnTo>
                  <a:pt x="2522463" y="2522463"/>
                </a:lnTo>
                <a:lnTo>
                  <a:pt x="0" y="2522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Marco De Trabajo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33122" y="4876042"/>
            <a:ext cx="3518086" cy="87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Planning</a:t>
            </a:r>
          </a:p>
          <a:p>
            <a:pPr algn="ctr">
              <a:lnSpc>
                <a:spcPts val="3433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384957" y="4876042"/>
            <a:ext cx="3518086" cy="87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Backlog</a:t>
            </a:r>
          </a:p>
          <a:p>
            <a:pPr algn="ctr">
              <a:lnSpc>
                <a:spcPts val="3433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230290" y="4876042"/>
            <a:ext cx="3518086" cy="87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Burndown Chart</a:t>
            </a:r>
          </a:p>
          <a:p>
            <a:pPr algn="ctr">
              <a:lnSpc>
                <a:spcPts val="3433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527126" y="8383469"/>
            <a:ext cx="3518086" cy="44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  <a:spcBef>
                <a:spcPct val="0"/>
              </a:spcBef>
            </a:pPr>
            <a:r>
              <a:rPr lang="en-US" b="true" sz="2452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Retrospectiva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84957" y="8597741"/>
            <a:ext cx="3518086" cy="44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  <a:spcBef>
                <a:spcPct val="0"/>
              </a:spcBef>
            </a:pPr>
            <a:r>
              <a:rPr lang="en-US" b="true" sz="2452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Daily Meeting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1148" y="8508335"/>
            <a:ext cx="3518086" cy="87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Scrum Board</a:t>
            </a:r>
          </a:p>
          <a:p>
            <a:pPr algn="ctr">
              <a:lnSpc>
                <a:spcPts val="34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5830678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Duración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4506" y="4776679"/>
            <a:ext cx="3116083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 Meses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70536" y="-203721"/>
            <a:ext cx="10481563" cy="94696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47372" y="2809650"/>
            <a:ext cx="5754831" cy="141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El proyecto avanzó casi según lo planificado, con un pequeño ajuste a mitad del camino, y está en buen camino para completarse con éxito.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2133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Trabajo Restante (Por realizar)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5478" y="6762847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52 Hrs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7372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 Trabajo Realizado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3910" y="6745844"/>
            <a:ext cx="3477276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1934 Hrs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4747" y="5830678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Proyecto Completado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4747" y="4776679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97</a:t>
            </a: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%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483831" y="2144966"/>
            <a:ext cx="2409718" cy="4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b="true" sz="280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BURNDOWN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378623" y="2774583"/>
          <a:ext cx="6205188" cy="5780587"/>
        </p:xfrm>
        <a:graphic>
          <a:graphicData uri="http://schemas.openxmlformats.org/drawingml/2006/table">
            <a:tbl>
              <a:tblPr/>
              <a:tblGrid>
                <a:gridCol w="4358819"/>
                <a:gridCol w="1846369"/>
              </a:tblGrid>
              <a:tr h="84220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 b="true">
                          <a:solidFill>
                            <a:srgbClr val="00569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Costos de Infraestructura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 b="true">
                          <a:solidFill>
                            <a:srgbClr val="00569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Costos de Infraestructura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23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Notebook Lenovo IdeaPad 5 15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$2.039.970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  <a:tr h="16269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Firebase Authentication</a:t>
                      </a:r>
                      <a:endParaRPr lang="en-US" sz="1100"/>
                    </a:p>
                    <a:p>
                      <a:pPr algn="l">
                        <a:lnSpc>
                          <a:spcPts val="3097"/>
                        </a:lnSpc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Firestore </a:t>
                      </a:r>
                    </a:p>
                    <a:p>
                      <a:pPr algn="l">
                        <a:lnSpc>
                          <a:spcPts val="3097"/>
                        </a:lnSpc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Firebase Hosting</a:t>
                      </a:r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  <a:tr h="123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de Microsoft 365 Family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$91.990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  <a:tr h="8422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97"/>
                        </a:lnSpc>
                        <a:defRPr/>
                      </a:pPr>
                      <a:r>
                        <a:rPr lang="en-US" sz="2212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97"/>
                        </a:lnSpc>
                        <a:defRPr/>
                      </a:pPr>
                      <a:r>
                        <a:rPr lang="en-US" sz="2212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$2.131.960</a:t>
                      </a:r>
                      <a:endParaRPr lang="en-US" sz="1100"/>
                    </a:p>
                  </a:txBody>
                  <a:tcPr marL="183249" marR="183249" marT="183249" marB="183249" anchor="ctr">
                    <a:lnL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48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4174484" y="757523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96322" y="3962922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4" y="0"/>
                </a:lnTo>
                <a:lnTo>
                  <a:pt x="9392644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54293" y="1086276"/>
            <a:ext cx="12387094" cy="967946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221823" y="602141"/>
            <a:ext cx="3645662" cy="1252985"/>
            <a:chOff x="0" y="0"/>
            <a:chExt cx="960174" cy="330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0174" cy="330004"/>
            </a:xfrm>
            <a:custGeom>
              <a:avLst/>
              <a:gdLst/>
              <a:ahLst/>
              <a:cxnLst/>
              <a:rect r="r" b="b" t="t" l="l"/>
              <a:pathLst>
                <a:path h="330004" w="960174">
                  <a:moveTo>
                    <a:pt x="165002" y="0"/>
                  </a:moveTo>
                  <a:lnTo>
                    <a:pt x="795172" y="0"/>
                  </a:lnTo>
                  <a:cubicBezTo>
                    <a:pt x="838933" y="0"/>
                    <a:pt x="880902" y="17384"/>
                    <a:pt x="911846" y="48328"/>
                  </a:cubicBezTo>
                  <a:cubicBezTo>
                    <a:pt x="942790" y="79272"/>
                    <a:pt x="960174" y="121241"/>
                    <a:pt x="960174" y="165002"/>
                  </a:cubicBezTo>
                  <a:lnTo>
                    <a:pt x="960174" y="165002"/>
                  </a:lnTo>
                  <a:cubicBezTo>
                    <a:pt x="960174" y="208763"/>
                    <a:pt x="942790" y="250732"/>
                    <a:pt x="911846" y="281676"/>
                  </a:cubicBezTo>
                  <a:cubicBezTo>
                    <a:pt x="880902" y="312620"/>
                    <a:pt x="838933" y="330004"/>
                    <a:pt x="795172" y="330004"/>
                  </a:cubicBezTo>
                  <a:lnTo>
                    <a:pt x="165002" y="330004"/>
                  </a:lnTo>
                  <a:cubicBezTo>
                    <a:pt x="121241" y="330004"/>
                    <a:pt x="79272" y="312620"/>
                    <a:pt x="48328" y="281676"/>
                  </a:cubicBezTo>
                  <a:cubicBezTo>
                    <a:pt x="17384" y="250732"/>
                    <a:pt x="0" y="208763"/>
                    <a:pt x="0" y="165002"/>
                  </a:cubicBezTo>
                  <a:lnTo>
                    <a:pt x="0" y="165002"/>
                  </a:lnTo>
                  <a:cubicBezTo>
                    <a:pt x="0" y="121241"/>
                    <a:pt x="17384" y="79272"/>
                    <a:pt x="48328" y="48328"/>
                  </a:cubicBezTo>
                  <a:cubicBezTo>
                    <a:pt x="79272" y="17384"/>
                    <a:pt x="121241" y="0"/>
                    <a:pt x="165002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60174" cy="377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Acumulado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$ 11.784.147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1487" y="602141"/>
            <a:ext cx="3645662" cy="1252985"/>
            <a:chOff x="0" y="0"/>
            <a:chExt cx="960174" cy="3300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0174" cy="330004"/>
            </a:xfrm>
            <a:custGeom>
              <a:avLst/>
              <a:gdLst/>
              <a:ahLst/>
              <a:cxnLst/>
              <a:rect r="r" b="b" t="t" l="l"/>
              <a:pathLst>
                <a:path h="330004" w="960174">
                  <a:moveTo>
                    <a:pt x="165002" y="0"/>
                  </a:moveTo>
                  <a:lnTo>
                    <a:pt x="795172" y="0"/>
                  </a:lnTo>
                  <a:cubicBezTo>
                    <a:pt x="838933" y="0"/>
                    <a:pt x="880902" y="17384"/>
                    <a:pt x="911846" y="48328"/>
                  </a:cubicBezTo>
                  <a:cubicBezTo>
                    <a:pt x="942790" y="79272"/>
                    <a:pt x="960174" y="121241"/>
                    <a:pt x="960174" y="165002"/>
                  </a:cubicBezTo>
                  <a:lnTo>
                    <a:pt x="960174" y="165002"/>
                  </a:lnTo>
                  <a:cubicBezTo>
                    <a:pt x="960174" y="208763"/>
                    <a:pt x="942790" y="250732"/>
                    <a:pt x="911846" y="281676"/>
                  </a:cubicBezTo>
                  <a:cubicBezTo>
                    <a:pt x="880902" y="312620"/>
                    <a:pt x="838933" y="330004"/>
                    <a:pt x="795172" y="330004"/>
                  </a:cubicBezTo>
                  <a:lnTo>
                    <a:pt x="165002" y="330004"/>
                  </a:lnTo>
                  <a:cubicBezTo>
                    <a:pt x="121241" y="330004"/>
                    <a:pt x="79272" y="312620"/>
                    <a:pt x="48328" y="281676"/>
                  </a:cubicBezTo>
                  <a:cubicBezTo>
                    <a:pt x="17384" y="250732"/>
                    <a:pt x="0" y="208763"/>
                    <a:pt x="0" y="165002"/>
                  </a:cubicBezTo>
                  <a:lnTo>
                    <a:pt x="0" y="165002"/>
                  </a:lnTo>
                  <a:cubicBezTo>
                    <a:pt x="0" y="121241"/>
                    <a:pt x="17384" y="79272"/>
                    <a:pt x="48328" y="48328"/>
                  </a:cubicBezTo>
                  <a:cubicBezTo>
                    <a:pt x="79272" y="17384"/>
                    <a:pt x="121241" y="0"/>
                    <a:pt x="1650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60174" cy="377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Costo Restante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$ 375.172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872593" y="2137584"/>
            <a:ext cx="3636911" cy="4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b="true" sz="280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INVERSIÓN INICIAL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44862" y="194633"/>
            <a:ext cx="2988784" cy="4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b="true" sz="280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FLUJO DE CAJA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992982" y="-1531199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63447" y="1028700"/>
            <a:ext cx="8027935" cy="9598729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6282" y="8241550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9301" y="6934063"/>
            <a:ext cx="14416166" cy="2173404"/>
            <a:chOff x="0" y="0"/>
            <a:chExt cx="3796850" cy="572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96850" cy="572419"/>
            </a:xfrm>
            <a:custGeom>
              <a:avLst/>
              <a:gdLst/>
              <a:ahLst/>
              <a:cxnLst/>
              <a:rect r="r" b="b" t="t" l="l"/>
              <a:pathLst>
                <a:path h="572419" w="3796850">
                  <a:moveTo>
                    <a:pt x="7518" y="0"/>
                  </a:moveTo>
                  <a:lnTo>
                    <a:pt x="3789332" y="0"/>
                  </a:lnTo>
                  <a:cubicBezTo>
                    <a:pt x="3791326" y="0"/>
                    <a:pt x="3793238" y="792"/>
                    <a:pt x="3794648" y="2202"/>
                  </a:cubicBezTo>
                  <a:cubicBezTo>
                    <a:pt x="3796058" y="3612"/>
                    <a:pt x="3796850" y="5524"/>
                    <a:pt x="3796850" y="7518"/>
                  </a:cubicBezTo>
                  <a:lnTo>
                    <a:pt x="3796850" y="564901"/>
                  </a:lnTo>
                  <a:cubicBezTo>
                    <a:pt x="3796850" y="566895"/>
                    <a:pt x="3796058" y="568807"/>
                    <a:pt x="3794648" y="570217"/>
                  </a:cubicBezTo>
                  <a:cubicBezTo>
                    <a:pt x="3793238" y="571627"/>
                    <a:pt x="3791326" y="572419"/>
                    <a:pt x="3789332" y="572419"/>
                  </a:cubicBezTo>
                  <a:lnTo>
                    <a:pt x="7518" y="572419"/>
                  </a:lnTo>
                  <a:cubicBezTo>
                    <a:pt x="5524" y="572419"/>
                    <a:pt x="3612" y="571627"/>
                    <a:pt x="2202" y="570217"/>
                  </a:cubicBezTo>
                  <a:cubicBezTo>
                    <a:pt x="792" y="568807"/>
                    <a:pt x="0" y="566895"/>
                    <a:pt x="0" y="564901"/>
                  </a:cubicBezTo>
                  <a:lnTo>
                    <a:pt x="0" y="7518"/>
                  </a:lnTo>
                  <a:cubicBezTo>
                    <a:pt x="0" y="5524"/>
                    <a:pt x="792" y="3612"/>
                    <a:pt x="2202" y="2202"/>
                  </a:cubicBezTo>
                  <a:cubicBezTo>
                    <a:pt x="3612" y="792"/>
                    <a:pt x="5524" y="0"/>
                    <a:pt x="7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796850" cy="600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41104" y="8917045"/>
            <a:ext cx="4900176" cy="1252985"/>
            <a:chOff x="0" y="0"/>
            <a:chExt cx="1290581" cy="3300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0581" cy="330004"/>
            </a:xfrm>
            <a:custGeom>
              <a:avLst/>
              <a:gdLst/>
              <a:ahLst/>
              <a:cxnLst/>
              <a:rect r="r" b="b" t="t" l="l"/>
              <a:pathLst>
                <a:path h="330004" w="1290581">
                  <a:moveTo>
                    <a:pt x="22119" y="0"/>
                  </a:moveTo>
                  <a:lnTo>
                    <a:pt x="1268462" y="0"/>
                  </a:lnTo>
                  <a:cubicBezTo>
                    <a:pt x="1274329" y="0"/>
                    <a:pt x="1279955" y="2330"/>
                    <a:pt x="1284103" y="6478"/>
                  </a:cubicBezTo>
                  <a:cubicBezTo>
                    <a:pt x="1288251" y="10627"/>
                    <a:pt x="1290581" y="16253"/>
                    <a:pt x="1290581" y="22119"/>
                  </a:cubicBezTo>
                  <a:lnTo>
                    <a:pt x="1290581" y="307885"/>
                  </a:lnTo>
                  <a:cubicBezTo>
                    <a:pt x="1290581" y="313752"/>
                    <a:pt x="1288251" y="319378"/>
                    <a:pt x="1284103" y="323526"/>
                  </a:cubicBezTo>
                  <a:cubicBezTo>
                    <a:pt x="1279955" y="327674"/>
                    <a:pt x="1274329" y="330004"/>
                    <a:pt x="1268462" y="330004"/>
                  </a:cubicBezTo>
                  <a:lnTo>
                    <a:pt x="22119" y="330004"/>
                  </a:lnTo>
                  <a:cubicBezTo>
                    <a:pt x="16253" y="330004"/>
                    <a:pt x="10627" y="327674"/>
                    <a:pt x="6478" y="323526"/>
                  </a:cubicBezTo>
                  <a:cubicBezTo>
                    <a:pt x="2330" y="319378"/>
                    <a:pt x="0" y="313752"/>
                    <a:pt x="0" y="307885"/>
                  </a:cubicBezTo>
                  <a:lnTo>
                    <a:pt x="0" y="22119"/>
                  </a:lnTo>
                  <a:cubicBezTo>
                    <a:pt x="0" y="16253"/>
                    <a:pt x="2330" y="10627"/>
                    <a:pt x="6478" y="6478"/>
                  </a:cubicBezTo>
                  <a:cubicBezTo>
                    <a:pt x="10627" y="2330"/>
                    <a:pt x="16253" y="0"/>
                    <a:pt x="22119" y="0"/>
                  </a:cubicBez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0581" cy="36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6041" y="6534137"/>
            <a:ext cx="2772169" cy="685553"/>
            <a:chOff x="0" y="0"/>
            <a:chExt cx="1013291" cy="2505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013291" cy="3077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Riesgo N°70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55020" y="6591287"/>
            <a:ext cx="2772169" cy="685553"/>
            <a:chOff x="0" y="0"/>
            <a:chExt cx="1013291" cy="2505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13291" cy="3077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Riesgo N°93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59273" y="6514142"/>
            <a:ext cx="2670160" cy="685553"/>
            <a:chOff x="0" y="0"/>
            <a:chExt cx="976004" cy="2505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76004" cy="3077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Riesgo N°101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04633" y="6494016"/>
            <a:ext cx="2670160" cy="685553"/>
            <a:chOff x="0" y="0"/>
            <a:chExt cx="976004" cy="2505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976004" cy="3077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Riesgo N°107</a:t>
              </a:r>
            </a:p>
          </p:txBody>
        </p:sp>
      </p:grpSp>
      <p:graphicFrame>
        <p:nvGraphicFramePr>
          <p:cNvPr name="Table 32" id="32"/>
          <p:cNvGraphicFramePr>
            <a:graphicFrameLocks noGrp="true"/>
          </p:cNvGraphicFramePr>
          <p:nvPr/>
        </p:nvGraphicFramePr>
        <p:xfrm>
          <a:off x="1028700" y="693143"/>
          <a:ext cx="11545536" cy="5705623"/>
        </p:xfrm>
        <a:graphic>
          <a:graphicData uri="http://schemas.openxmlformats.org/drawingml/2006/table">
            <a:tbl>
              <a:tblPr/>
              <a:tblGrid>
                <a:gridCol w="1266991"/>
                <a:gridCol w="1413963"/>
                <a:gridCol w="1493553"/>
                <a:gridCol w="1885591"/>
                <a:gridCol w="1443526"/>
                <a:gridCol w="2608472"/>
                <a:gridCol w="1433441"/>
              </a:tblGrid>
              <a:tr h="660533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Escala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Calificación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Probabilidad de Puntuación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Impacto en 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Impacto en 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Impacto en 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Impacto en 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5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  <a:tr h="87886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Escala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Calificación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Probabilidad de Puntuación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Cronograma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Costo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Alcance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Puntuación Impacto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DA0"/>
                    </a:solidFill>
                  </a:tcPr>
                </a:tc>
              </a:tr>
              <a:tr h="668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Muy Bajo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&lt;10%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&lt;2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&lt;1%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Defectos temporales.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</a:tr>
              <a:tr h="878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Bajo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10 a &lt;30%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 semanas a &lt; 1 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1% a &lt; 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Déficit en áreas secundarias.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878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30 a 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 mes a &lt; 2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2% a &lt;4%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Déficit en áreas clave.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878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Alto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50 a &lt;70%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 meses a &lt;4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4% a &lt;8%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Déficit menor en áreas clave.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</a:tr>
              <a:tr h="861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Muy Alto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70%+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 meses a 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8%+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Falla crítica en funciones primarias.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sp>
        <p:nvSpPr>
          <p:cNvPr name="TextBox 33" id="33"/>
          <p:cNvSpPr txBox="true"/>
          <p:nvPr/>
        </p:nvSpPr>
        <p:spPr>
          <a:xfrm rot="0">
            <a:off x="729301" y="-76200"/>
            <a:ext cx="2564765" cy="71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2"/>
              </a:lnSpc>
              <a:spcBef>
                <a:spcPct val="0"/>
              </a:spcBef>
            </a:pPr>
            <a:r>
              <a:rPr lang="en-US" sz="420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Riesgos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7357825"/>
            <a:ext cx="2566851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Mala seguridad respecto a los datos sensibles de los clientes.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98429" y="7314940"/>
            <a:ext cx="2685351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sistema podría volverse inestable o lento bajo una carga elevada de solicitudes de modificación.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91584" y="7542595"/>
            <a:ext cx="240553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sistema produce fallas al sobrecargarse</a:t>
            </a:r>
            <a:r>
              <a:rPr lang="en-US" sz="1800" spc="-3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41447" y="7228270"/>
            <a:ext cx="2196532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pc="-3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sistema podría volverse inestable al manejar grandes volúmenes de datos.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7396" y="9126517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COSTOS DE MITIGACIÓN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87364" y="9642842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$297.232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DAGW37PnJ4o</dc:identifier>
  <dcterms:modified xsi:type="dcterms:W3CDTF">2011-08-01T06:04:30Z</dcterms:modified>
  <cp:revision>1</cp:revision>
  <dc:title>PresentaciónTesis</dc:title>
</cp:coreProperties>
</file>